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DM Sans Medium" pitchFamily="2" charset="0"/>
      <p:regular r:id="rId13"/>
    </p:embeddedFont>
    <p:embeddedFont>
      <p:font typeface="Inter" panose="020B0604020202020204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53" d="100"/>
          <a:sy n="53" d="100"/>
        </p:scale>
        <p:origin x="748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507695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87297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Welcome to AI Appreciation &amp; Collaboration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63069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Prepare yourself for an engaging journey into the world of artificial intelligence. This pre-course module will set you up for success.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1638" y="566976"/>
            <a:ext cx="8863251" cy="644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Pre-Course Survey: Share Your Story</a:t>
            </a:r>
            <a:endParaRPr lang="en-US" sz="40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638" y="1752481"/>
            <a:ext cx="6342102" cy="634210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74280" y="1726644"/>
            <a:ext cx="4379119" cy="322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Help Us Personalize Your Experience</a:t>
            </a:r>
            <a:endParaRPr lang="en-US" sz="2000" dirty="0"/>
          </a:p>
        </p:txBody>
      </p:sp>
      <p:sp>
        <p:nvSpPr>
          <p:cNvPr id="5" name="Text 2"/>
          <p:cNvSpPr/>
          <p:nvPr/>
        </p:nvSpPr>
        <p:spPr>
          <a:xfrm>
            <a:off x="7574280" y="2254925"/>
            <a:ext cx="6342102" cy="9897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Your responses guide how we tailor course content, pacing, and examples to meet your needs. There are no wrong answers—just honest reflections.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7574280" y="3430191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What we'll ask about: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7574280" y="3945612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Your current AI experience and tool familiarity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7574280" y="4347686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Confidence level and comfort with technology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7574280" y="4749760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Specific goals and expectations for the course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7574280" y="5151834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Concerns, curiosities, and areas of interest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7574280" y="5667256"/>
            <a:ext cx="6342102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Take 5–10 minutes to complete the survey thoughtfully. Your insights make this journey better for everyone.</a:t>
            </a:r>
            <a:endParaRPr lang="en-US" sz="16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25868"/>
            <a:ext cx="284333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Pre-Course Materials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793790" y="1670923"/>
            <a:ext cx="979455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Course Overview &amp; What You'll Learn</a:t>
            </a:r>
            <a:endParaRPr lang="en-US" sz="4450" dirty="0"/>
          </a:p>
        </p:txBody>
      </p:sp>
      <p:sp>
        <p:nvSpPr>
          <p:cNvPr id="4" name="Shape 2"/>
          <p:cNvSpPr/>
          <p:nvPr/>
        </p:nvSpPr>
        <p:spPr>
          <a:xfrm>
            <a:off x="793790" y="2719864"/>
            <a:ext cx="4196358" cy="3302913"/>
          </a:xfrm>
          <a:prstGeom prst="roundRect">
            <a:avLst>
              <a:gd name="adj" fmla="val 1030"/>
            </a:avLst>
          </a:prstGeom>
          <a:solidFill>
            <a:srgbClr val="EDEBE3"/>
          </a:solidFill>
          <a:ln/>
        </p:spPr>
      </p:sp>
      <p:sp>
        <p:nvSpPr>
          <p:cNvPr id="5" name="Shape 3"/>
          <p:cNvSpPr/>
          <p:nvPr/>
        </p:nvSpPr>
        <p:spPr>
          <a:xfrm>
            <a:off x="1020604" y="2946678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28282F"/>
          </a:solidFill>
          <a:ln/>
        </p:spPr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07770" y="3133725"/>
            <a:ext cx="306110" cy="306110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020604" y="385393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Understand AI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1020604" y="4344353"/>
            <a:ext cx="37427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Discover what AI is, how it works, and its real-world capabilities across industries and daily life.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5216962" y="2719864"/>
            <a:ext cx="4196358" cy="3302913"/>
          </a:xfrm>
          <a:prstGeom prst="roundRect">
            <a:avLst>
              <a:gd name="adj" fmla="val 1030"/>
            </a:avLst>
          </a:prstGeom>
          <a:solidFill>
            <a:srgbClr val="EDEBE3"/>
          </a:solidFill>
          <a:ln/>
        </p:spPr>
      </p:sp>
      <p:sp>
        <p:nvSpPr>
          <p:cNvPr id="10" name="Shape 7"/>
          <p:cNvSpPr/>
          <p:nvPr/>
        </p:nvSpPr>
        <p:spPr>
          <a:xfrm>
            <a:off x="5443776" y="2946678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28282F"/>
          </a:solidFill>
          <a:ln/>
        </p:spPr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30942" y="3133725"/>
            <a:ext cx="306110" cy="306110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5443776" y="385393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Collaborate with AI</a:t>
            </a:r>
            <a:endParaRPr lang="en-US" sz="2200" dirty="0"/>
          </a:p>
        </p:txBody>
      </p:sp>
      <p:sp>
        <p:nvSpPr>
          <p:cNvPr id="13" name="Text 9"/>
          <p:cNvSpPr/>
          <p:nvPr/>
        </p:nvSpPr>
        <p:spPr>
          <a:xfrm>
            <a:off x="5443776" y="4344353"/>
            <a:ext cx="374273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Learn effective techniques for working alongside AI tools to enhance your productivity and creativity.</a:t>
            </a:r>
            <a:endParaRPr lang="en-US" sz="1750" dirty="0"/>
          </a:p>
        </p:txBody>
      </p:sp>
      <p:sp>
        <p:nvSpPr>
          <p:cNvPr id="14" name="Shape 10"/>
          <p:cNvSpPr/>
          <p:nvPr/>
        </p:nvSpPr>
        <p:spPr>
          <a:xfrm>
            <a:off x="9640133" y="2719864"/>
            <a:ext cx="4196358" cy="3302913"/>
          </a:xfrm>
          <a:prstGeom prst="roundRect">
            <a:avLst>
              <a:gd name="adj" fmla="val 1030"/>
            </a:avLst>
          </a:prstGeom>
          <a:solidFill>
            <a:srgbClr val="EDEBE3"/>
          </a:solidFill>
          <a:ln/>
        </p:spPr>
      </p:sp>
      <p:sp>
        <p:nvSpPr>
          <p:cNvPr id="15" name="Shape 11"/>
          <p:cNvSpPr/>
          <p:nvPr/>
        </p:nvSpPr>
        <p:spPr>
          <a:xfrm>
            <a:off x="9866948" y="2946678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28282F"/>
          </a:solidFill>
          <a:ln/>
        </p:spPr>
      </p:sp>
      <p:pic>
        <p:nvPicPr>
          <p:cNvPr id="16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054114" y="3133725"/>
            <a:ext cx="306110" cy="306110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9866948" y="385393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Use AI Responsibly</a:t>
            </a:r>
            <a:endParaRPr lang="en-US" sz="2200" dirty="0"/>
          </a:p>
        </p:txBody>
      </p:sp>
      <p:sp>
        <p:nvSpPr>
          <p:cNvPr id="18" name="Text 13"/>
          <p:cNvSpPr/>
          <p:nvPr/>
        </p:nvSpPr>
        <p:spPr>
          <a:xfrm>
            <a:off x="9866948" y="4344353"/>
            <a:ext cx="37427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Navigate ethical considerations, privacy concerns, and best practices for responsible AI use.</a:t>
            </a:r>
            <a:endParaRPr lang="en-US" sz="1750" dirty="0"/>
          </a:p>
        </p:txBody>
      </p:sp>
      <p:sp>
        <p:nvSpPr>
          <p:cNvPr id="19" name="Text 14"/>
          <p:cNvSpPr/>
          <p:nvPr/>
        </p:nvSpPr>
        <p:spPr>
          <a:xfrm>
            <a:off x="793790" y="6277928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This self-paced module takes 15–30 minutes and prepares you to engage fully with five core modules covering fundamentals, prompting, ethics, generative AI, and personal integration.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47568" y="430173"/>
            <a:ext cx="7287458" cy="4888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00"/>
              </a:lnSpc>
              <a:buNone/>
            </a:pPr>
            <a:r>
              <a:rPr lang="en-US" sz="30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Pre-Course Reading &amp; Video Resources</a:t>
            </a:r>
            <a:endParaRPr lang="en-US" sz="3050" dirty="0"/>
          </a:p>
        </p:txBody>
      </p:sp>
      <p:sp>
        <p:nvSpPr>
          <p:cNvPr id="3" name="Text 1"/>
          <p:cNvSpPr/>
          <p:nvPr/>
        </p:nvSpPr>
        <p:spPr>
          <a:xfrm>
            <a:off x="547568" y="1310164"/>
            <a:ext cx="2587228" cy="2520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000000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📚</a:t>
            </a:r>
            <a:r>
              <a:rPr lang="en-US" sz="15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 Recommended Materials</a:t>
            </a:r>
            <a:endParaRPr lang="en-US" sz="1500" dirty="0"/>
          </a:p>
        </p:txBody>
      </p:sp>
      <p:sp>
        <p:nvSpPr>
          <p:cNvPr id="4" name="Text 2"/>
          <p:cNvSpPr/>
          <p:nvPr/>
        </p:nvSpPr>
        <p:spPr>
          <a:xfrm>
            <a:off x="547568" y="1718667"/>
            <a:ext cx="6576774" cy="5005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Introduction to AI:</a:t>
            </a:r>
            <a:r>
              <a:rPr lang="en-US" sz="12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Watch short explainer videos covering AI fundamentals, such as "What is AI? | AI for Beginners" (5–10 minutes).</a:t>
            </a:r>
            <a:endParaRPr lang="en-US" sz="1200" dirty="0"/>
          </a:p>
        </p:txBody>
      </p:sp>
      <p:sp>
        <p:nvSpPr>
          <p:cNvPr id="5" name="Text 3"/>
          <p:cNvSpPr/>
          <p:nvPr/>
        </p:nvSpPr>
        <p:spPr>
          <a:xfrm>
            <a:off x="547568" y="2359938"/>
            <a:ext cx="6576774" cy="5005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AI in Everyday Life:</a:t>
            </a:r>
            <a:r>
              <a:rPr lang="en-US" sz="12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Read articles showing how AI affects daily routines across industries like healthcare, finance, and entertainment.</a:t>
            </a:r>
            <a:endParaRPr lang="en-US" sz="1200" dirty="0"/>
          </a:p>
        </p:txBody>
      </p:sp>
      <p:sp>
        <p:nvSpPr>
          <p:cNvPr id="6" name="Text 4"/>
          <p:cNvSpPr/>
          <p:nvPr/>
        </p:nvSpPr>
        <p:spPr>
          <a:xfrm>
            <a:off x="547568" y="3001208"/>
            <a:ext cx="6576774" cy="5005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Ethics &amp; Responsibility:</a:t>
            </a:r>
            <a:r>
              <a:rPr lang="en-US" sz="12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Explore introductory readings on AI bias, privacy concerns, and fairness in algorithmic decision-making.</a:t>
            </a:r>
            <a:endParaRPr lang="en-US" sz="1200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3677" y="1329690"/>
            <a:ext cx="6576774" cy="6576774"/>
          </a:xfrm>
          <a:prstGeom prst="rect">
            <a:avLst/>
          </a:prstGeom>
        </p:spPr>
      </p:pic>
      <p:sp>
        <p:nvSpPr>
          <p:cNvPr id="8" name="Shape 5"/>
          <p:cNvSpPr/>
          <p:nvPr/>
        </p:nvSpPr>
        <p:spPr>
          <a:xfrm>
            <a:off x="547568" y="8258413"/>
            <a:ext cx="13535263" cy="664726"/>
          </a:xfrm>
          <a:prstGeom prst="roundRect">
            <a:avLst>
              <a:gd name="adj" fmla="val 3531"/>
            </a:avLst>
          </a:prstGeom>
          <a:solidFill>
            <a:srgbClr val="D6D6DC"/>
          </a:solidFill>
          <a:ln/>
        </p:spPr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017" y="8492252"/>
            <a:ext cx="195501" cy="156448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1055965" y="8453914"/>
            <a:ext cx="12870418" cy="2502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 tip:</a:t>
            </a:r>
            <a:r>
              <a:rPr lang="en-US" sz="12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Take notes while reviewing these materials and bring your questions to Module 1 discussions. Context now leads to deeper engagement later.</a:t>
            </a:r>
            <a:endParaRPr lang="en-US" sz="12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09811" y="631507"/>
            <a:ext cx="7897178" cy="11132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350"/>
              </a:lnSpc>
              <a:buNone/>
            </a:pPr>
            <a:r>
              <a:rPr lang="en-US" sz="35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Pre-Course Survey &amp; Self-Assessment</a:t>
            </a:r>
            <a:endParaRPr lang="en-US" sz="3500" dirty="0"/>
          </a:p>
        </p:txBody>
      </p:sp>
      <p:sp>
        <p:nvSpPr>
          <p:cNvPr id="4" name="Text 1"/>
          <p:cNvSpPr/>
          <p:nvPr/>
        </p:nvSpPr>
        <p:spPr>
          <a:xfrm>
            <a:off x="6109811" y="2011918"/>
            <a:ext cx="7897178" cy="8547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Help us tailor the course to your needs by completing a brief self-assessment. Understanding your current experience and goals allows us to adjust pacing and examples for maximum relevance.</a:t>
            </a:r>
            <a:endParaRPr lang="en-US" sz="1400" dirty="0"/>
          </a:p>
        </p:txBody>
      </p:sp>
      <p:sp>
        <p:nvSpPr>
          <p:cNvPr id="5" name="Shape 2"/>
          <p:cNvSpPr/>
          <p:nvPr/>
        </p:nvSpPr>
        <p:spPr>
          <a:xfrm>
            <a:off x="6109811" y="3067050"/>
            <a:ext cx="400764" cy="400764"/>
          </a:xfrm>
          <a:prstGeom prst="roundRect">
            <a:avLst>
              <a:gd name="adj" fmla="val 6667"/>
            </a:avLst>
          </a:prstGeom>
          <a:solidFill>
            <a:srgbClr val="EDEBE3"/>
          </a:solidFill>
          <a:ln/>
        </p:spPr>
      </p:sp>
      <p:sp>
        <p:nvSpPr>
          <p:cNvPr id="6" name="Text 3"/>
          <p:cNvSpPr/>
          <p:nvPr/>
        </p:nvSpPr>
        <p:spPr>
          <a:xfrm>
            <a:off x="6176605" y="3100447"/>
            <a:ext cx="267176" cy="333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1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1</a:t>
            </a:r>
            <a:endParaRPr lang="en-US" sz="2100" dirty="0"/>
          </a:p>
        </p:txBody>
      </p:sp>
      <p:sp>
        <p:nvSpPr>
          <p:cNvPr id="7" name="Text 4"/>
          <p:cNvSpPr/>
          <p:nvPr/>
        </p:nvSpPr>
        <p:spPr>
          <a:xfrm>
            <a:off x="6688693" y="3128248"/>
            <a:ext cx="2226588" cy="2782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Prior Experience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6688693" y="3513296"/>
            <a:ext cx="7318296" cy="5698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Have you used AI tools before? Which platforms are you familiar with—ChatGPT, MidJourney, Copilot, or others?</a:t>
            </a:r>
            <a:endParaRPr lang="en-US" sz="1400" dirty="0"/>
          </a:p>
        </p:txBody>
      </p:sp>
      <p:sp>
        <p:nvSpPr>
          <p:cNvPr id="9" name="Shape 6"/>
          <p:cNvSpPr/>
          <p:nvPr/>
        </p:nvSpPr>
        <p:spPr>
          <a:xfrm>
            <a:off x="6109811" y="4439364"/>
            <a:ext cx="400764" cy="400764"/>
          </a:xfrm>
          <a:prstGeom prst="roundRect">
            <a:avLst>
              <a:gd name="adj" fmla="val 6667"/>
            </a:avLst>
          </a:prstGeom>
          <a:solidFill>
            <a:srgbClr val="EDEBE3"/>
          </a:solidFill>
          <a:ln/>
        </p:spPr>
      </p:sp>
      <p:sp>
        <p:nvSpPr>
          <p:cNvPr id="10" name="Text 7"/>
          <p:cNvSpPr/>
          <p:nvPr/>
        </p:nvSpPr>
        <p:spPr>
          <a:xfrm>
            <a:off x="6176605" y="4472761"/>
            <a:ext cx="267176" cy="333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1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2</a:t>
            </a:r>
            <a:endParaRPr lang="en-US" sz="2100" dirty="0"/>
          </a:p>
        </p:txBody>
      </p:sp>
      <p:sp>
        <p:nvSpPr>
          <p:cNvPr id="11" name="Text 8"/>
          <p:cNvSpPr/>
          <p:nvPr/>
        </p:nvSpPr>
        <p:spPr>
          <a:xfrm>
            <a:off x="6688693" y="4500563"/>
            <a:ext cx="2226588" cy="2782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Confidence Level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6688693" y="4885611"/>
            <a:ext cx="7318296" cy="5698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Rate your current confidence in using AI tools on a scale of 1–5, from beginner to advanced user.</a:t>
            </a:r>
            <a:endParaRPr lang="en-US" sz="1400" dirty="0"/>
          </a:p>
        </p:txBody>
      </p:sp>
      <p:sp>
        <p:nvSpPr>
          <p:cNvPr id="13" name="Shape 10"/>
          <p:cNvSpPr/>
          <p:nvPr/>
        </p:nvSpPr>
        <p:spPr>
          <a:xfrm>
            <a:off x="6109811" y="5811679"/>
            <a:ext cx="400764" cy="400764"/>
          </a:xfrm>
          <a:prstGeom prst="roundRect">
            <a:avLst>
              <a:gd name="adj" fmla="val 6667"/>
            </a:avLst>
          </a:prstGeom>
          <a:solidFill>
            <a:srgbClr val="EDEBE3"/>
          </a:solidFill>
          <a:ln/>
        </p:spPr>
      </p:sp>
      <p:sp>
        <p:nvSpPr>
          <p:cNvPr id="14" name="Text 11"/>
          <p:cNvSpPr/>
          <p:nvPr/>
        </p:nvSpPr>
        <p:spPr>
          <a:xfrm>
            <a:off x="6176605" y="5845076"/>
            <a:ext cx="267176" cy="333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1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3</a:t>
            </a:r>
            <a:endParaRPr lang="en-US" sz="2100" dirty="0"/>
          </a:p>
        </p:txBody>
      </p:sp>
      <p:sp>
        <p:nvSpPr>
          <p:cNvPr id="15" name="Text 12"/>
          <p:cNvSpPr/>
          <p:nvPr/>
        </p:nvSpPr>
        <p:spPr>
          <a:xfrm>
            <a:off x="6688693" y="5872877"/>
            <a:ext cx="2226588" cy="2782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Learning Goals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6688693" y="6257925"/>
            <a:ext cx="7318296" cy="5698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What do you hope to gain from this course? Share your expectations and desired outcomes.</a:t>
            </a:r>
            <a:endParaRPr lang="en-US" sz="1400" dirty="0"/>
          </a:p>
        </p:txBody>
      </p:sp>
      <p:sp>
        <p:nvSpPr>
          <p:cNvPr id="17" name="Text 14"/>
          <p:cNvSpPr/>
          <p:nvPr/>
        </p:nvSpPr>
        <p:spPr>
          <a:xfrm>
            <a:off x="6109811" y="7028140"/>
            <a:ext cx="7897178" cy="5698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Remember: learners come with diverse experience levels, and all perspectives are valued. Your honest responses help create a better learning experience for everyone.</a:t>
            </a:r>
            <a:endParaRPr lang="en-US" sz="14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51055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02945" y="3258741"/>
            <a:ext cx="6084451" cy="6275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00"/>
              </a:lnSpc>
              <a:buNone/>
            </a:pPr>
            <a:r>
              <a:rPr lang="en-US" sz="39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Technical Setup Checklist</a:t>
            </a:r>
            <a:endParaRPr lang="en-US" sz="3950" dirty="0"/>
          </a:p>
        </p:txBody>
      </p:sp>
      <p:sp>
        <p:nvSpPr>
          <p:cNvPr id="4" name="Shape 1"/>
          <p:cNvSpPr/>
          <p:nvPr/>
        </p:nvSpPr>
        <p:spPr>
          <a:xfrm>
            <a:off x="702945" y="4488775"/>
            <a:ext cx="4274344" cy="2445425"/>
          </a:xfrm>
          <a:prstGeom prst="roundRect">
            <a:avLst>
              <a:gd name="adj" fmla="val 4487"/>
            </a:avLst>
          </a:prstGeom>
          <a:solidFill>
            <a:srgbClr val="F9F8F5"/>
          </a:solidFill>
          <a:ln/>
        </p:spPr>
      </p:sp>
      <p:sp>
        <p:nvSpPr>
          <p:cNvPr id="5" name="Shape 2"/>
          <p:cNvSpPr/>
          <p:nvPr/>
        </p:nvSpPr>
        <p:spPr>
          <a:xfrm>
            <a:off x="702945" y="4465915"/>
            <a:ext cx="4274344" cy="91440"/>
          </a:xfrm>
          <a:prstGeom prst="roundRect">
            <a:avLst>
              <a:gd name="adj" fmla="val 32948"/>
            </a:avLst>
          </a:prstGeom>
          <a:solidFill>
            <a:srgbClr val="28282F"/>
          </a:solidFill>
          <a:ln/>
        </p:spPr>
      </p:sp>
      <p:sp>
        <p:nvSpPr>
          <p:cNvPr id="6" name="Shape 3"/>
          <p:cNvSpPr/>
          <p:nvPr/>
        </p:nvSpPr>
        <p:spPr>
          <a:xfrm>
            <a:off x="2538889" y="4187547"/>
            <a:ext cx="602456" cy="602456"/>
          </a:xfrm>
          <a:prstGeom prst="roundRect">
            <a:avLst>
              <a:gd name="adj" fmla="val 151779"/>
            </a:avLst>
          </a:prstGeom>
          <a:solidFill>
            <a:srgbClr val="28282F"/>
          </a:solidFill>
          <a:ln/>
        </p:spPr>
      </p:sp>
      <p:sp>
        <p:nvSpPr>
          <p:cNvPr id="7" name="Text 4"/>
          <p:cNvSpPr/>
          <p:nvPr/>
        </p:nvSpPr>
        <p:spPr>
          <a:xfrm>
            <a:off x="2719626" y="4338161"/>
            <a:ext cx="240983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1</a:t>
            </a:r>
            <a:endParaRPr lang="en-US" sz="1850" dirty="0"/>
          </a:p>
        </p:txBody>
      </p:sp>
      <p:sp>
        <p:nvSpPr>
          <p:cNvPr id="8" name="Text 5"/>
          <p:cNvSpPr/>
          <p:nvPr/>
        </p:nvSpPr>
        <p:spPr>
          <a:xfrm>
            <a:off x="926544" y="4990862"/>
            <a:ext cx="3264813" cy="313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Internet-Connected Device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926544" y="5425202"/>
            <a:ext cx="3827145" cy="12853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Ensure you have access to a computer or mobile device with reliable internet connectivity for accessing course materials and AI platforms.</a:t>
            </a:r>
            <a:endParaRPr lang="en-US" sz="1550" dirty="0"/>
          </a:p>
        </p:txBody>
      </p:sp>
      <p:sp>
        <p:nvSpPr>
          <p:cNvPr id="10" name="Shape 7"/>
          <p:cNvSpPr/>
          <p:nvPr/>
        </p:nvSpPr>
        <p:spPr>
          <a:xfrm>
            <a:off x="5178028" y="4488775"/>
            <a:ext cx="4274344" cy="2445425"/>
          </a:xfrm>
          <a:prstGeom prst="roundRect">
            <a:avLst>
              <a:gd name="adj" fmla="val 4487"/>
            </a:avLst>
          </a:prstGeom>
          <a:solidFill>
            <a:srgbClr val="F9F8F5"/>
          </a:solidFill>
          <a:ln/>
        </p:spPr>
      </p:sp>
      <p:sp>
        <p:nvSpPr>
          <p:cNvPr id="11" name="Shape 8"/>
          <p:cNvSpPr/>
          <p:nvPr/>
        </p:nvSpPr>
        <p:spPr>
          <a:xfrm>
            <a:off x="5178028" y="4465915"/>
            <a:ext cx="4274344" cy="91440"/>
          </a:xfrm>
          <a:prstGeom prst="roundRect">
            <a:avLst>
              <a:gd name="adj" fmla="val 32948"/>
            </a:avLst>
          </a:prstGeom>
          <a:solidFill>
            <a:srgbClr val="28282F"/>
          </a:solidFill>
          <a:ln/>
        </p:spPr>
      </p:sp>
      <p:sp>
        <p:nvSpPr>
          <p:cNvPr id="12" name="Shape 9"/>
          <p:cNvSpPr/>
          <p:nvPr/>
        </p:nvSpPr>
        <p:spPr>
          <a:xfrm>
            <a:off x="7013972" y="4187547"/>
            <a:ext cx="602456" cy="602456"/>
          </a:xfrm>
          <a:prstGeom prst="roundRect">
            <a:avLst>
              <a:gd name="adj" fmla="val 151779"/>
            </a:avLst>
          </a:prstGeom>
          <a:solidFill>
            <a:srgbClr val="28282F"/>
          </a:solidFill>
          <a:ln/>
        </p:spPr>
      </p:sp>
      <p:sp>
        <p:nvSpPr>
          <p:cNvPr id="13" name="Text 10"/>
          <p:cNvSpPr/>
          <p:nvPr/>
        </p:nvSpPr>
        <p:spPr>
          <a:xfrm>
            <a:off x="7194709" y="4338161"/>
            <a:ext cx="240983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2</a:t>
            </a:r>
            <a:endParaRPr lang="en-US" sz="1850" dirty="0"/>
          </a:p>
        </p:txBody>
      </p:sp>
      <p:sp>
        <p:nvSpPr>
          <p:cNvPr id="14" name="Text 11"/>
          <p:cNvSpPr/>
          <p:nvPr/>
        </p:nvSpPr>
        <p:spPr>
          <a:xfrm>
            <a:off x="5401628" y="4990862"/>
            <a:ext cx="2510552" cy="313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AI Tool Accounts</a:t>
            </a:r>
            <a:endParaRPr lang="en-US" sz="1950" dirty="0"/>
          </a:p>
        </p:txBody>
      </p:sp>
      <p:sp>
        <p:nvSpPr>
          <p:cNvPr id="15" name="Text 12"/>
          <p:cNvSpPr/>
          <p:nvPr/>
        </p:nvSpPr>
        <p:spPr>
          <a:xfrm>
            <a:off x="5401628" y="5425202"/>
            <a:ext cx="3827145" cy="12853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Set up accounts for practice with AI platforms like ChatGPT, DALL·E, or coding assistants. We'll provide links to free tools.</a:t>
            </a:r>
            <a:endParaRPr lang="en-US" sz="1550" dirty="0"/>
          </a:p>
        </p:txBody>
      </p:sp>
      <p:sp>
        <p:nvSpPr>
          <p:cNvPr id="16" name="Shape 13"/>
          <p:cNvSpPr/>
          <p:nvPr/>
        </p:nvSpPr>
        <p:spPr>
          <a:xfrm>
            <a:off x="9653111" y="4488775"/>
            <a:ext cx="4274344" cy="2445425"/>
          </a:xfrm>
          <a:prstGeom prst="roundRect">
            <a:avLst>
              <a:gd name="adj" fmla="val 4487"/>
            </a:avLst>
          </a:prstGeom>
          <a:solidFill>
            <a:srgbClr val="F9F8F5"/>
          </a:solidFill>
          <a:ln/>
        </p:spPr>
      </p:sp>
      <p:sp>
        <p:nvSpPr>
          <p:cNvPr id="17" name="Shape 14"/>
          <p:cNvSpPr/>
          <p:nvPr/>
        </p:nvSpPr>
        <p:spPr>
          <a:xfrm>
            <a:off x="9653111" y="4465915"/>
            <a:ext cx="4274344" cy="91440"/>
          </a:xfrm>
          <a:prstGeom prst="roundRect">
            <a:avLst>
              <a:gd name="adj" fmla="val 32948"/>
            </a:avLst>
          </a:prstGeom>
          <a:solidFill>
            <a:srgbClr val="28282F"/>
          </a:solidFill>
          <a:ln/>
        </p:spPr>
      </p:sp>
      <p:sp>
        <p:nvSpPr>
          <p:cNvPr id="18" name="Shape 15"/>
          <p:cNvSpPr/>
          <p:nvPr/>
        </p:nvSpPr>
        <p:spPr>
          <a:xfrm>
            <a:off x="11489055" y="4187547"/>
            <a:ext cx="602456" cy="602456"/>
          </a:xfrm>
          <a:prstGeom prst="roundRect">
            <a:avLst>
              <a:gd name="adj" fmla="val 151779"/>
            </a:avLst>
          </a:prstGeom>
          <a:solidFill>
            <a:srgbClr val="28282F"/>
          </a:solidFill>
          <a:ln/>
        </p:spPr>
      </p:sp>
      <p:sp>
        <p:nvSpPr>
          <p:cNvPr id="19" name="Text 16"/>
          <p:cNvSpPr/>
          <p:nvPr/>
        </p:nvSpPr>
        <p:spPr>
          <a:xfrm>
            <a:off x="11669792" y="4338161"/>
            <a:ext cx="240983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3</a:t>
            </a:r>
            <a:endParaRPr lang="en-US" sz="1850" dirty="0"/>
          </a:p>
        </p:txBody>
      </p:sp>
      <p:sp>
        <p:nvSpPr>
          <p:cNvPr id="20" name="Text 17"/>
          <p:cNvSpPr/>
          <p:nvPr/>
        </p:nvSpPr>
        <p:spPr>
          <a:xfrm>
            <a:off x="9876711" y="4990862"/>
            <a:ext cx="2970490" cy="313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Workspace for Reflection</a:t>
            </a:r>
            <a:endParaRPr lang="en-US" sz="1950" dirty="0"/>
          </a:p>
        </p:txBody>
      </p:sp>
      <p:sp>
        <p:nvSpPr>
          <p:cNvPr id="21" name="Text 18"/>
          <p:cNvSpPr/>
          <p:nvPr/>
        </p:nvSpPr>
        <p:spPr>
          <a:xfrm>
            <a:off x="9876711" y="5425202"/>
            <a:ext cx="3827145" cy="12853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Optional but recommended: prepare a notebook or digital workspace for tracking reflections, projects, and insights throughout the course.</a:t>
            </a:r>
            <a:endParaRPr lang="en-US" sz="1550" dirty="0"/>
          </a:p>
        </p:txBody>
      </p:sp>
      <p:sp>
        <p:nvSpPr>
          <p:cNvPr id="22" name="Text 19"/>
          <p:cNvSpPr/>
          <p:nvPr/>
        </p:nvSpPr>
        <p:spPr>
          <a:xfrm>
            <a:off x="702945" y="7160062"/>
            <a:ext cx="13224510" cy="3213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Consider testing the tools before Module 1 in an optional sandbox session. Reducing technical barriers early helps you focus on learning.</a:t>
            </a:r>
            <a:endParaRPr lang="en-US" sz="15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75084" y="674132"/>
            <a:ext cx="7065288" cy="6028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Pre-Course Reflection Exercise</a:t>
            </a:r>
            <a:endParaRPr lang="en-US" sz="3750" dirty="0"/>
          </a:p>
        </p:txBody>
      </p:sp>
      <p:sp>
        <p:nvSpPr>
          <p:cNvPr id="3" name="Text 1"/>
          <p:cNvSpPr/>
          <p:nvPr/>
        </p:nvSpPr>
        <p:spPr>
          <a:xfrm>
            <a:off x="675084" y="1739860"/>
            <a:ext cx="7779901" cy="9258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Take a few moments to reflect on your current relationship with AI. This exercise helps surface assumptions, concerns, and curiosities before we dive into the course content.</a:t>
            </a:r>
            <a:endParaRPr lang="en-US" sz="1500" dirty="0"/>
          </a:p>
        </p:txBody>
      </p:sp>
      <p:sp>
        <p:nvSpPr>
          <p:cNvPr id="4" name="Text 2"/>
          <p:cNvSpPr/>
          <p:nvPr/>
        </p:nvSpPr>
        <p:spPr>
          <a:xfrm>
            <a:off x="675084" y="2882622"/>
            <a:ext cx="192881" cy="2411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161613"/>
                </a:solidFill>
                <a:latin typeface="DM Sans Light" pitchFamily="34" charset="0"/>
                <a:ea typeface="DM Sans Light" pitchFamily="34" charset="-122"/>
                <a:cs typeface="DM Sans Light" pitchFamily="34" charset="-120"/>
              </a:rPr>
              <a:t>01</a:t>
            </a:r>
            <a:endParaRPr lang="en-US" sz="1500" dirty="0"/>
          </a:p>
        </p:txBody>
      </p:sp>
      <p:sp>
        <p:nvSpPr>
          <p:cNvPr id="5" name="Shape 3"/>
          <p:cNvSpPr/>
          <p:nvPr/>
        </p:nvSpPr>
        <p:spPr>
          <a:xfrm>
            <a:off x="675084" y="3187660"/>
            <a:ext cx="3793450" cy="22860"/>
          </a:xfrm>
          <a:prstGeom prst="rect">
            <a:avLst/>
          </a:prstGeom>
          <a:solidFill>
            <a:srgbClr val="28282F"/>
          </a:solidFill>
          <a:ln/>
        </p:spPr>
      </p:sp>
      <p:sp>
        <p:nvSpPr>
          <p:cNvPr id="6" name="Text 4"/>
          <p:cNvSpPr/>
          <p:nvPr/>
        </p:nvSpPr>
        <p:spPr>
          <a:xfrm>
            <a:off x="675084" y="3329821"/>
            <a:ext cx="2411373" cy="301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AI in Your Daily Life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675084" y="3824049"/>
            <a:ext cx="3793450" cy="9258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List three ways AI has already touched your life today—from smartphone features to recommendation algorithms.</a:t>
            </a:r>
            <a:endParaRPr lang="en-US" sz="1500" dirty="0"/>
          </a:p>
        </p:txBody>
      </p:sp>
      <p:sp>
        <p:nvSpPr>
          <p:cNvPr id="8" name="Text 6"/>
          <p:cNvSpPr/>
          <p:nvPr/>
        </p:nvSpPr>
        <p:spPr>
          <a:xfrm>
            <a:off x="4661416" y="2882622"/>
            <a:ext cx="192881" cy="2411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161613"/>
                </a:solidFill>
                <a:latin typeface="DM Sans Light" pitchFamily="34" charset="0"/>
                <a:ea typeface="DM Sans Light" pitchFamily="34" charset="-122"/>
                <a:cs typeface="DM Sans Light" pitchFamily="34" charset="-120"/>
              </a:rPr>
              <a:t>02</a:t>
            </a:r>
            <a:endParaRPr lang="en-US" sz="1500" dirty="0"/>
          </a:p>
        </p:txBody>
      </p:sp>
      <p:sp>
        <p:nvSpPr>
          <p:cNvPr id="9" name="Shape 7"/>
          <p:cNvSpPr/>
          <p:nvPr/>
        </p:nvSpPr>
        <p:spPr>
          <a:xfrm>
            <a:off x="4661416" y="3187660"/>
            <a:ext cx="3793569" cy="22860"/>
          </a:xfrm>
          <a:prstGeom prst="rect">
            <a:avLst/>
          </a:prstGeom>
          <a:solidFill>
            <a:srgbClr val="28282F"/>
          </a:solidFill>
          <a:ln/>
        </p:spPr>
      </p:sp>
      <p:sp>
        <p:nvSpPr>
          <p:cNvPr id="10" name="Text 8"/>
          <p:cNvSpPr/>
          <p:nvPr/>
        </p:nvSpPr>
        <p:spPr>
          <a:xfrm>
            <a:off x="4661416" y="3329821"/>
            <a:ext cx="2411373" cy="301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Concerns &amp; Fears</a:t>
            </a:r>
            <a:endParaRPr lang="en-US" sz="1850" dirty="0"/>
          </a:p>
        </p:txBody>
      </p:sp>
      <p:sp>
        <p:nvSpPr>
          <p:cNvPr id="11" name="Text 9"/>
          <p:cNvSpPr/>
          <p:nvPr/>
        </p:nvSpPr>
        <p:spPr>
          <a:xfrm>
            <a:off x="4661416" y="3824049"/>
            <a:ext cx="3793569" cy="9258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Write down one fear or concern you have about AI, whether related to job displacement, privacy, or something else.</a:t>
            </a:r>
            <a:endParaRPr lang="en-US" sz="1500" dirty="0"/>
          </a:p>
        </p:txBody>
      </p:sp>
      <p:sp>
        <p:nvSpPr>
          <p:cNvPr id="12" name="Text 10"/>
          <p:cNvSpPr/>
          <p:nvPr/>
        </p:nvSpPr>
        <p:spPr>
          <a:xfrm>
            <a:off x="675084" y="5087422"/>
            <a:ext cx="192881" cy="2411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161613"/>
                </a:solidFill>
                <a:latin typeface="DM Sans Light" pitchFamily="34" charset="0"/>
                <a:ea typeface="DM Sans Light" pitchFamily="34" charset="-122"/>
                <a:cs typeface="DM Sans Light" pitchFamily="34" charset="-120"/>
              </a:rPr>
              <a:t>03</a:t>
            </a:r>
            <a:endParaRPr lang="en-US" sz="1500" dirty="0"/>
          </a:p>
        </p:txBody>
      </p:sp>
      <p:sp>
        <p:nvSpPr>
          <p:cNvPr id="13" name="Shape 11"/>
          <p:cNvSpPr/>
          <p:nvPr/>
        </p:nvSpPr>
        <p:spPr>
          <a:xfrm>
            <a:off x="675084" y="5392460"/>
            <a:ext cx="7779901" cy="22860"/>
          </a:xfrm>
          <a:prstGeom prst="rect">
            <a:avLst/>
          </a:prstGeom>
          <a:solidFill>
            <a:srgbClr val="28282F"/>
          </a:solidFill>
          <a:ln/>
        </p:spPr>
      </p:sp>
      <p:sp>
        <p:nvSpPr>
          <p:cNvPr id="14" name="Text 12"/>
          <p:cNvSpPr/>
          <p:nvPr/>
        </p:nvSpPr>
        <p:spPr>
          <a:xfrm>
            <a:off x="675084" y="5534620"/>
            <a:ext cx="2925842" cy="301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Opportunities &amp; Curiosity</a:t>
            </a:r>
            <a:endParaRPr lang="en-US" sz="1850" dirty="0"/>
          </a:p>
        </p:txBody>
      </p:sp>
      <p:sp>
        <p:nvSpPr>
          <p:cNvPr id="15" name="Text 13"/>
          <p:cNvSpPr/>
          <p:nvPr/>
        </p:nvSpPr>
        <p:spPr>
          <a:xfrm>
            <a:off x="675084" y="6028849"/>
            <a:ext cx="7779901" cy="6172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Identify one opportunity or area of curiosity about AI that excites you or sparks your interest.</a:t>
            </a:r>
            <a:endParaRPr lang="en-US" sz="1500" dirty="0"/>
          </a:p>
        </p:txBody>
      </p:sp>
      <p:pic>
        <p:nvPicPr>
          <p:cNvPr id="1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3140" y="1783199"/>
            <a:ext cx="5029676" cy="5029676"/>
          </a:xfrm>
          <a:prstGeom prst="rect">
            <a:avLst/>
          </a:prstGeom>
        </p:spPr>
      </p:pic>
      <p:sp>
        <p:nvSpPr>
          <p:cNvPr id="17" name="Text 14"/>
          <p:cNvSpPr/>
          <p:nvPr/>
        </p:nvSpPr>
        <p:spPr>
          <a:xfrm>
            <a:off x="675084" y="7246739"/>
            <a:ext cx="13280231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Bring your reflections to Module 1 for discussion. Gauging your mindset and readiness helps create more meaningful conversations.</a:t>
            </a:r>
            <a:endParaRPr lang="en-US" sz="15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82454" y="585788"/>
            <a:ext cx="7979093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050"/>
              </a:lnSpc>
              <a:buNone/>
            </a:pPr>
            <a:r>
              <a:rPr lang="en-US" sz="32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Course Expectations &amp; Community Guidelines</a:t>
            </a:r>
            <a:endParaRPr lang="en-US" sz="3250" dirty="0"/>
          </a:p>
        </p:txBody>
      </p:sp>
      <p:sp>
        <p:nvSpPr>
          <p:cNvPr id="4" name="Shape 1"/>
          <p:cNvSpPr/>
          <p:nvPr/>
        </p:nvSpPr>
        <p:spPr>
          <a:xfrm>
            <a:off x="582454" y="1875473"/>
            <a:ext cx="7979093" cy="1270516"/>
          </a:xfrm>
          <a:prstGeom prst="roundRect">
            <a:avLst>
              <a:gd name="adj" fmla="val 1965"/>
            </a:avLst>
          </a:prstGeom>
          <a:solidFill>
            <a:srgbClr val="F9F8F5"/>
          </a:solidFill>
          <a:ln w="22860">
            <a:solidFill>
              <a:srgbClr val="D3D1C9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771644" y="2064663"/>
            <a:ext cx="2080498" cy="2599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Active Participation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771644" y="2424351"/>
            <a:ext cx="7600712" cy="5324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Engage fully in discussions, activities, and hands-on experiments. Your voice and perspective enrich the learning community.</a:t>
            </a:r>
            <a:endParaRPr lang="en-US" sz="1300" dirty="0"/>
          </a:p>
        </p:txBody>
      </p:sp>
      <p:sp>
        <p:nvSpPr>
          <p:cNvPr id="7" name="Shape 4"/>
          <p:cNvSpPr/>
          <p:nvPr/>
        </p:nvSpPr>
        <p:spPr>
          <a:xfrm>
            <a:off x="582454" y="3312319"/>
            <a:ext cx="7979093" cy="1004292"/>
          </a:xfrm>
          <a:prstGeom prst="roundRect">
            <a:avLst>
              <a:gd name="adj" fmla="val 2486"/>
            </a:avLst>
          </a:prstGeom>
          <a:solidFill>
            <a:srgbClr val="F9F8F5"/>
          </a:solidFill>
          <a:ln w="22860">
            <a:solidFill>
              <a:srgbClr val="D3D1C9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771644" y="3501509"/>
            <a:ext cx="2080498" cy="2599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Questions Welcome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771644" y="3861197"/>
            <a:ext cx="7600712" cy="2662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Curiosity drives learning. Ask questions, test ideas, and explore without fear of judgment.</a:t>
            </a:r>
            <a:endParaRPr lang="en-US" sz="1300" dirty="0"/>
          </a:p>
        </p:txBody>
      </p:sp>
      <p:sp>
        <p:nvSpPr>
          <p:cNvPr id="10" name="Shape 7"/>
          <p:cNvSpPr/>
          <p:nvPr/>
        </p:nvSpPr>
        <p:spPr>
          <a:xfrm>
            <a:off x="582454" y="4482941"/>
            <a:ext cx="7979093" cy="1270516"/>
          </a:xfrm>
          <a:prstGeom prst="roundRect">
            <a:avLst>
              <a:gd name="adj" fmla="val 1965"/>
            </a:avLst>
          </a:prstGeom>
          <a:solidFill>
            <a:srgbClr val="F9F8F5"/>
          </a:solidFill>
          <a:ln w="22860">
            <a:solidFill>
              <a:srgbClr val="D3D1C9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771644" y="4672132"/>
            <a:ext cx="2080498" cy="2599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Respect &amp; Inclusion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771644" y="5031819"/>
            <a:ext cx="7600712" cy="5324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Honor differing experiences and perspectives. We all come from varied backgrounds and expertise levels.</a:t>
            </a:r>
            <a:endParaRPr lang="en-US" sz="1300" dirty="0"/>
          </a:p>
        </p:txBody>
      </p:sp>
      <p:sp>
        <p:nvSpPr>
          <p:cNvPr id="13" name="Shape 10"/>
          <p:cNvSpPr/>
          <p:nvPr/>
        </p:nvSpPr>
        <p:spPr>
          <a:xfrm>
            <a:off x="582454" y="5919788"/>
            <a:ext cx="7979093" cy="1004292"/>
          </a:xfrm>
          <a:prstGeom prst="roundRect">
            <a:avLst>
              <a:gd name="adj" fmla="val 2486"/>
            </a:avLst>
          </a:prstGeom>
          <a:solidFill>
            <a:srgbClr val="F9F8F5"/>
          </a:solidFill>
          <a:ln w="22860">
            <a:solidFill>
              <a:srgbClr val="D3D1C9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771644" y="6108978"/>
            <a:ext cx="2080498" cy="2599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Ethical Practice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771644" y="6468666"/>
            <a:ext cx="7600712" cy="2662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Commit to responsible and ethical AI use throughout the course and beyond.</a:t>
            </a:r>
            <a:endParaRPr lang="en-US" sz="1300" dirty="0"/>
          </a:p>
        </p:txBody>
      </p:sp>
      <p:sp>
        <p:nvSpPr>
          <p:cNvPr id="16" name="Text 13"/>
          <p:cNvSpPr/>
          <p:nvPr/>
        </p:nvSpPr>
        <p:spPr>
          <a:xfrm>
            <a:off x="582454" y="7111246"/>
            <a:ext cx="7979093" cy="5324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We're cultivating a safe, inclusive, and engaging learning environment where collaboration and curiosity are core values. Let's learn together.</a:t>
            </a:r>
            <a:endParaRPr lang="en-US" sz="13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138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61749" y="519946"/>
            <a:ext cx="7496294" cy="5909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50"/>
              </a:lnSpc>
              <a:buNone/>
            </a:pPr>
            <a:r>
              <a:rPr lang="en-US" sz="37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Pre-Course Preparation Checklist</a:t>
            </a:r>
            <a:endParaRPr lang="en-US" sz="3700" dirty="0"/>
          </a:p>
        </p:txBody>
      </p:sp>
      <p:sp>
        <p:nvSpPr>
          <p:cNvPr id="4" name="Shape 1"/>
          <p:cNvSpPr/>
          <p:nvPr/>
        </p:nvSpPr>
        <p:spPr>
          <a:xfrm>
            <a:off x="661749" y="1394460"/>
            <a:ext cx="7820501" cy="1437442"/>
          </a:xfrm>
          <a:prstGeom prst="roundRect">
            <a:avLst>
              <a:gd name="adj" fmla="val 7634"/>
            </a:avLst>
          </a:prstGeom>
          <a:solidFill>
            <a:srgbClr val="F9F8F5"/>
          </a:solidFill>
          <a:ln w="22860">
            <a:solidFill>
              <a:srgbClr val="D3D1C9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38889" y="1394460"/>
            <a:ext cx="91440" cy="1437442"/>
          </a:xfrm>
          <a:prstGeom prst="roundRect">
            <a:avLst>
              <a:gd name="adj" fmla="val 31020"/>
            </a:avLst>
          </a:prstGeom>
          <a:solidFill>
            <a:srgbClr val="28282F"/>
          </a:solidFill>
          <a:ln/>
        </p:spPr>
      </p:sp>
      <p:sp>
        <p:nvSpPr>
          <p:cNvPr id="6" name="Text 3"/>
          <p:cNvSpPr/>
          <p:nvPr/>
        </p:nvSpPr>
        <p:spPr>
          <a:xfrm>
            <a:off x="942261" y="1606391"/>
            <a:ext cx="2363629" cy="2953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📖</a:t>
            </a:r>
            <a:r>
              <a:rPr lang="en-US" sz="18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 Reading &amp; Videos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942261" y="2015133"/>
            <a:ext cx="7328059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Complete recommended articles and watch introductory videos on AI fundamentals and real-world applications.</a:t>
            </a:r>
            <a:endParaRPr lang="en-US" sz="1450" dirty="0"/>
          </a:p>
        </p:txBody>
      </p:sp>
      <p:sp>
        <p:nvSpPr>
          <p:cNvPr id="8" name="Shape 5"/>
          <p:cNvSpPr/>
          <p:nvPr/>
        </p:nvSpPr>
        <p:spPr>
          <a:xfrm>
            <a:off x="661749" y="3020973"/>
            <a:ext cx="7820501" cy="1437442"/>
          </a:xfrm>
          <a:prstGeom prst="roundRect">
            <a:avLst>
              <a:gd name="adj" fmla="val 7634"/>
            </a:avLst>
          </a:prstGeom>
          <a:solidFill>
            <a:srgbClr val="F9F8F5"/>
          </a:solidFill>
          <a:ln w="22860">
            <a:solidFill>
              <a:srgbClr val="D3D1C9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638889" y="3020973"/>
            <a:ext cx="91440" cy="1437442"/>
          </a:xfrm>
          <a:prstGeom prst="roundRect">
            <a:avLst>
              <a:gd name="adj" fmla="val 31020"/>
            </a:avLst>
          </a:prstGeom>
          <a:solidFill>
            <a:srgbClr val="28282F"/>
          </a:solidFill>
          <a:ln/>
        </p:spPr>
      </p:sp>
      <p:sp>
        <p:nvSpPr>
          <p:cNvPr id="10" name="Text 7"/>
          <p:cNvSpPr/>
          <p:nvPr/>
        </p:nvSpPr>
        <p:spPr>
          <a:xfrm>
            <a:off x="942261" y="3232904"/>
            <a:ext cx="3073598" cy="2953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📊</a:t>
            </a:r>
            <a:r>
              <a:rPr lang="en-US" sz="18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 Self-Assessment Survey</a:t>
            </a:r>
            <a:endParaRPr lang="en-US" sz="1850" dirty="0"/>
          </a:p>
        </p:txBody>
      </p:sp>
      <p:sp>
        <p:nvSpPr>
          <p:cNvPr id="11" name="Text 8"/>
          <p:cNvSpPr/>
          <p:nvPr/>
        </p:nvSpPr>
        <p:spPr>
          <a:xfrm>
            <a:off x="942261" y="3641646"/>
            <a:ext cx="7328059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Fill out the survey to share your experience level, goals, and expectations for the course.</a:t>
            </a:r>
            <a:endParaRPr lang="en-US" sz="1450" dirty="0"/>
          </a:p>
        </p:txBody>
      </p:sp>
      <p:sp>
        <p:nvSpPr>
          <p:cNvPr id="12" name="Shape 9"/>
          <p:cNvSpPr/>
          <p:nvPr/>
        </p:nvSpPr>
        <p:spPr>
          <a:xfrm>
            <a:off x="661749" y="4647486"/>
            <a:ext cx="7820501" cy="1437442"/>
          </a:xfrm>
          <a:prstGeom prst="roundRect">
            <a:avLst>
              <a:gd name="adj" fmla="val 7634"/>
            </a:avLst>
          </a:prstGeom>
          <a:solidFill>
            <a:srgbClr val="F9F8F5"/>
          </a:solidFill>
          <a:ln w="22860">
            <a:solidFill>
              <a:srgbClr val="D3D1C9"/>
            </a:solidFill>
            <a:prstDash val="solid"/>
          </a:ln>
        </p:spPr>
      </p:sp>
      <p:sp>
        <p:nvSpPr>
          <p:cNvPr id="13" name="Shape 10"/>
          <p:cNvSpPr/>
          <p:nvPr/>
        </p:nvSpPr>
        <p:spPr>
          <a:xfrm>
            <a:off x="638889" y="4647486"/>
            <a:ext cx="91440" cy="1437442"/>
          </a:xfrm>
          <a:prstGeom prst="roundRect">
            <a:avLst>
              <a:gd name="adj" fmla="val 31020"/>
            </a:avLst>
          </a:prstGeom>
          <a:solidFill>
            <a:srgbClr val="28282F"/>
          </a:solidFill>
          <a:ln/>
        </p:spPr>
      </p:sp>
      <p:sp>
        <p:nvSpPr>
          <p:cNvPr id="14" name="Text 11"/>
          <p:cNvSpPr/>
          <p:nvPr/>
        </p:nvSpPr>
        <p:spPr>
          <a:xfrm>
            <a:off x="942261" y="4859417"/>
            <a:ext cx="2363629" cy="2953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💻</a:t>
            </a:r>
            <a:r>
              <a:rPr lang="en-US" sz="18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 Technical Setup</a:t>
            </a:r>
            <a:endParaRPr lang="en-US" sz="1850" dirty="0"/>
          </a:p>
        </p:txBody>
      </p:sp>
      <p:sp>
        <p:nvSpPr>
          <p:cNvPr id="15" name="Text 12"/>
          <p:cNvSpPr/>
          <p:nvPr/>
        </p:nvSpPr>
        <p:spPr>
          <a:xfrm>
            <a:off x="942261" y="5268158"/>
            <a:ext cx="7328059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Ensure AI tool access, create necessary accounts, and test your technology setup before Module 1.</a:t>
            </a:r>
            <a:endParaRPr lang="en-US" sz="1450" dirty="0"/>
          </a:p>
        </p:txBody>
      </p:sp>
      <p:sp>
        <p:nvSpPr>
          <p:cNvPr id="16" name="Shape 13"/>
          <p:cNvSpPr/>
          <p:nvPr/>
        </p:nvSpPr>
        <p:spPr>
          <a:xfrm>
            <a:off x="661749" y="6273998"/>
            <a:ext cx="7820501" cy="1437442"/>
          </a:xfrm>
          <a:prstGeom prst="roundRect">
            <a:avLst>
              <a:gd name="adj" fmla="val 7634"/>
            </a:avLst>
          </a:prstGeom>
          <a:solidFill>
            <a:srgbClr val="F9F8F5"/>
          </a:solidFill>
          <a:ln w="22860">
            <a:solidFill>
              <a:srgbClr val="D3D1C9"/>
            </a:solidFill>
            <a:prstDash val="solid"/>
          </a:ln>
        </p:spPr>
      </p:sp>
      <p:sp>
        <p:nvSpPr>
          <p:cNvPr id="17" name="Shape 14"/>
          <p:cNvSpPr/>
          <p:nvPr/>
        </p:nvSpPr>
        <p:spPr>
          <a:xfrm>
            <a:off x="638889" y="6273998"/>
            <a:ext cx="91440" cy="1437442"/>
          </a:xfrm>
          <a:prstGeom prst="roundRect">
            <a:avLst>
              <a:gd name="adj" fmla="val 31020"/>
            </a:avLst>
          </a:prstGeom>
          <a:solidFill>
            <a:srgbClr val="28282F"/>
          </a:solidFill>
          <a:ln/>
        </p:spPr>
      </p:sp>
      <p:sp>
        <p:nvSpPr>
          <p:cNvPr id="18" name="Text 15"/>
          <p:cNvSpPr/>
          <p:nvPr/>
        </p:nvSpPr>
        <p:spPr>
          <a:xfrm>
            <a:off x="942261" y="6485930"/>
            <a:ext cx="2463165" cy="2953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✍️</a:t>
            </a:r>
            <a:r>
              <a:rPr lang="en-US" sz="18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 Reflection Exercise</a:t>
            </a:r>
            <a:endParaRPr lang="en-US" sz="1850" dirty="0"/>
          </a:p>
        </p:txBody>
      </p:sp>
      <p:sp>
        <p:nvSpPr>
          <p:cNvPr id="19" name="Text 16"/>
          <p:cNvSpPr/>
          <p:nvPr/>
        </p:nvSpPr>
        <p:spPr>
          <a:xfrm>
            <a:off x="942261" y="6894671"/>
            <a:ext cx="7328059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Complete the pre-course reflection prompts and prepare to share insights during our first session.</a:t>
            </a:r>
            <a:endParaRPr lang="en-US" sz="14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01134" y="508159"/>
            <a:ext cx="3704273" cy="4474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00"/>
              </a:lnSpc>
              <a:buNone/>
            </a:pPr>
            <a:r>
              <a:rPr lang="en-US" sz="28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You're Ready to Begin!</a:t>
            </a:r>
            <a:endParaRPr lang="en-US" sz="2800" dirty="0"/>
          </a:p>
        </p:txBody>
      </p:sp>
      <p:sp>
        <p:nvSpPr>
          <p:cNvPr id="3" name="Text 1"/>
          <p:cNvSpPr/>
          <p:nvPr/>
        </p:nvSpPr>
        <p:spPr>
          <a:xfrm>
            <a:off x="2982516" y="2172653"/>
            <a:ext cx="1761411" cy="3580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8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100%</a:t>
            </a:r>
            <a:endParaRPr lang="en-US" sz="28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9277" y="1277660"/>
            <a:ext cx="2148126" cy="2148126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968347" y="3604617"/>
            <a:ext cx="1790105" cy="2238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50"/>
              </a:lnSpc>
              <a:buNone/>
            </a:pPr>
            <a:r>
              <a:rPr lang="en-US" sz="14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Prepared</a:t>
            </a:r>
            <a:endParaRPr lang="en-US" sz="1400" dirty="0"/>
          </a:p>
        </p:txBody>
      </p:sp>
      <p:sp>
        <p:nvSpPr>
          <p:cNvPr id="6" name="Text 3"/>
          <p:cNvSpPr/>
          <p:nvPr/>
        </p:nvSpPr>
        <p:spPr>
          <a:xfrm>
            <a:off x="501134" y="3914299"/>
            <a:ext cx="6724531" cy="2290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1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Baseline knowledge of AI concepts established</a:t>
            </a:r>
            <a:endParaRPr lang="en-US" sz="1100" dirty="0"/>
          </a:p>
        </p:txBody>
      </p:sp>
      <p:sp>
        <p:nvSpPr>
          <p:cNvPr id="7" name="Text 4"/>
          <p:cNvSpPr/>
          <p:nvPr/>
        </p:nvSpPr>
        <p:spPr>
          <a:xfrm>
            <a:off x="9886117" y="2172653"/>
            <a:ext cx="1761411" cy="3580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8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100%</a:t>
            </a:r>
            <a:endParaRPr lang="en-US" sz="280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2878" y="1277660"/>
            <a:ext cx="2148126" cy="2148126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9871829" y="3604617"/>
            <a:ext cx="1790105" cy="2238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50"/>
              </a:lnSpc>
              <a:buNone/>
            </a:pPr>
            <a:r>
              <a:rPr lang="en-US" sz="14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Self-Aware</a:t>
            </a:r>
            <a:endParaRPr lang="en-US" sz="1400" dirty="0"/>
          </a:p>
        </p:txBody>
      </p:sp>
      <p:sp>
        <p:nvSpPr>
          <p:cNvPr id="10" name="Text 6"/>
          <p:cNvSpPr/>
          <p:nvPr/>
        </p:nvSpPr>
        <p:spPr>
          <a:xfrm>
            <a:off x="7404616" y="3914299"/>
            <a:ext cx="6724650" cy="2290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1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Personal experience and expectations identified</a:t>
            </a:r>
            <a:endParaRPr lang="en-US" sz="1100" dirty="0"/>
          </a:p>
        </p:txBody>
      </p:sp>
      <p:sp>
        <p:nvSpPr>
          <p:cNvPr id="11" name="Text 7"/>
          <p:cNvSpPr/>
          <p:nvPr/>
        </p:nvSpPr>
        <p:spPr>
          <a:xfrm>
            <a:off x="2982516" y="5360432"/>
            <a:ext cx="1761411" cy="3580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8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100%</a:t>
            </a:r>
            <a:endParaRPr lang="en-US" sz="2800" dirty="0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9277" y="4465439"/>
            <a:ext cx="2148126" cy="2148126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2968347" y="6792397"/>
            <a:ext cx="1790105" cy="2238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50"/>
              </a:lnSpc>
              <a:buNone/>
            </a:pPr>
            <a:r>
              <a:rPr lang="en-US" sz="14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Set Up</a:t>
            </a:r>
            <a:endParaRPr lang="en-US" sz="1400" dirty="0"/>
          </a:p>
        </p:txBody>
      </p:sp>
      <p:sp>
        <p:nvSpPr>
          <p:cNvPr id="14" name="Text 9"/>
          <p:cNvSpPr/>
          <p:nvPr/>
        </p:nvSpPr>
        <p:spPr>
          <a:xfrm>
            <a:off x="501134" y="7102078"/>
            <a:ext cx="6724531" cy="2290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1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Technical tools configured for hands-on activities</a:t>
            </a:r>
            <a:endParaRPr lang="en-US" sz="1100" dirty="0"/>
          </a:p>
        </p:txBody>
      </p:sp>
      <p:sp>
        <p:nvSpPr>
          <p:cNvPr id="15" name="Text 10"/>
          <p:cNvSpPr/>
          <p:nvPr/>
        </p:nvSpPr>
        <p:spPr>
          <a:xfrm>
            <a:off x="9886117" y="5360432"/>
            <a:ext cx="1761411" cy="3580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8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100%</a:t>
            </a:r>
            <a:endParaRPr lang="en-US" sz="2800" dirty="0"/>
          </a:p>
        </p:txBody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2878" y="4465439"/>
            <a:ext cx="2148126" cy="2148126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9871829" y="6792397"/>
            <a:ext cx="1790105" cy="2238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50"/>
              </a:lnSpc>
              <a:buNone/>
            </a:pPr>
            <a:r>
              <a:rPr lang="en-US" sz="14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Engaged</a:t>
            </a:r>
            <a:endParaRPr lang="en-US" sz="1400" dirty="0"/>
          </a:p>
        </p:txBody>
      </p:sp>
      <p:sp>
        <p:nvSpPr>
          <p:cNvPr id="18" name="Text 12"/>
          <p:cNvSpPr/>
          <p:nvPr/>
        </p:nvSpPr>
        <p:spPr>
          <a:xfrm>
            <a:off x="7404616" y="7102078"/>
            <a:ext cx="6724650" cy="2290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1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Reflective and curious mindset activated</a:t>
            </a:r>
            <a:endParaRPr lang="en-US" sz="1100" dirty="0"/>
          </a:p>
        </p:txBody>
      </p:sp>
      <p:sp>
        <p:nvSpPr>
          <p:cNvPr id="19" name="Text 13"/>
          <p:cNvSpPr/>
          <p:nvPr/>
        </p:nvSpPr>
        <p:spPr>
          <a:xfrm>
            <a:off x="501134" y="7492246"/>
            <a:ext cx="13628132" cy="2290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By completing Module 0, you've laid the foundation for an enriching learning experience. You're equipped with context, clarity about your goals, and the tools you need to succeed. Welcome aboard!</a:t>
            </a:r>
            <a:endParaRPr lang="en-US" sz="11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953</Words>
  <Application>Microsoft Office PowerPoint</Application>
  <PresentationFormat>Custom</PresentationFormat>
  <Paragraphs>104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DM Sans Medium</vt:lpstr>
      <vt:lpstr>Inter</vt:lpstr>
      <vt:lpstr>DM Sans Light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Sean</cp:lastModifiedBy>
  <cp:revision>1</cp:revision>
  <dcterms:created xsi:type="dcterms:W3CDTF">2025-12-01T04:38:51Z</dcterms:created>
  <dcterms:modified xsi:type="dcterms:W3CDTF">2025-12-01T04:39:23Z</dcterms:modified>
</cp:coreProperties>
</file>